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CC11-A179-422A-B077-95AC3AF93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88371-425B-5209-6C66-EE69C35B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55ED-AD37-430E-8AEC-08EBDE4E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E158-1710-8053-6A06-E031E777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0E39-7D42-EB49-2A0F-B740450A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5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BC06-1914-821C-99CB-2E80875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F56D-6A25-5A78-250D-D902995E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8A56-C68A-EEEC-1E5A-A0DA796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67AB-7A7F-3F46-A003-6F4426D9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246D-D461-5460-2D1E-668ED97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5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D4B7B-2BD8-9F20-BC86-C90B9DEE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986A-F86B-AD95-0403-C492A4EA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FBE8-3705-FF84-38FD-0BF40FCD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5DE8-6E23-207A-8845-BA2431AF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5CCD0-B6D1-ED32-C085-0B7196CC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37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E67F-1561-F0A2-940D-187496E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37AE-6B57-6A4A-7896-F0E94810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33D7-7BA0-3089-9208-14683CAF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9080-0A37-7D84-E517-7B4CC4E3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B298-FDB0-700E-030E-4D494C5C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0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09CA-A6DF-E72C-FB2F-A8851CE7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3FE6-676A-875A-D899-352EB1E45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B767-F057-3501-F79B-C0B44930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6FFC-064C-96A6-FC8C-1289258D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D6F1-C61C-CBC7-1678-33679944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4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D46-4B46-2537-2CAD-6709187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4935-D31C-F5D5-4215-E1BCE4CF7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2F46-6E05-EF87-A05D-1B7888FA3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06E5-3F4B-E1CD-62B0-D24B8D6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28C41-D341-B915-45DA-7DFED53F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2665F-227B-B78A-233C-0367A1B1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59FC-5CA1-BFFF-9DDD-831761F6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AC239-13F8-9816-C596-EF07B7CF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96403-5F67-9E5D-B5CE-9B83CDCA5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FEEF8-1311-23FF-EE24-4F105368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A89-53DC-82FF-BF14-D9B3B96BE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9C0EE-7A19-3308-32F6-9F2186E3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A93B2-90EA-F480-52D7-269DEC99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318ED-8E77-F747-0BDA-FDCFE6C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31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0E37-3D3F-A372-21FE-097ED0E7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3549F-21DD-DF1C-F08F-3F26D70C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F963-DFC4-4AC8-0275-47FC82C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1BE94-9727-24EE-5D9F-67E7528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4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26EFE-0F95-DA53-5C3C-5D08149E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A6A5-0F66-EF15-0759-85B06584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9C4CC-C68C-C2C8-E052-0B0D8667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108-469B-CE80-0782-927A097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838D8-546F-2A9A-2C10-2591ED0B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0778-4B51-E362-FC63-189E57734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3DED3-2460-BD55-CF7D-2623B974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6EEE-48A9-8022-E525-9982B111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CD089-FB5B-FE3D-4EE4-96A65DE4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3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57D3-6A41-316C-BCDB-15B4D84D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FC8BB-E132-474A-47C8-1D56D64B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A6D47-F40C-DBED-C3A2-0C75266D1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7996C-D49A-C0FF-C196-CD68B38D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B1E99-E4A4-CADA-CF57-35D21DAA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B873-B3C1-6316-DDB6-48F26D5F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8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76640-18F9-1C2C-A321-3E7EC508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114C-9889-A5DD-D1C8-63A4A2AC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5AE0-5EA0-B9AC-CAB3-C2ECC9449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95B7-9D62-95EE-5503-EE774BC7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251D-372A-D959-1AFA-3A31EA1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7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update: follow-up</a:t>
            </a:r>
          </a:p>
          <a:p>
            <a:r>
              <a:rPr lang="en-GB" sz="2800" dirty="0"/>
              <a:t>Week 3B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22F-76DF-583A-477C-60490F0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List items for discussion with Chris (Luna)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AC7B-5F7C-F75F-674A-2F6B1AB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GB" dirty="0"/>
              <a:t>Lacking documentation for </a:t>
            </a:r>
            <a:r>
              <a:rPr lang="en-GB" sz="2400" i="1" dirty="0" err="1">
                <a:solidFill>
                  <a:srgbClr val="00B05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Nonlinear.jl</a:t>
            </a:r>
            <a:r>
              <a:rPr lang="en-GB" sz="2400" dirty="0"/>
              <a:t> </a:t>
            </a:r>
            <a:r>
              <a:rPr lang="en-GB" dirty="0"/>
              <a:t>response functions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particular: how do </a:t>
            </a:r>
            <a:r>
              <a:rPr lang="en-GB" i="1" dirty="0" err="1">
                <a:solidFill>
                  <a:srgbClr val="00B05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KerrField</a:t>
            </a:r>
            <a:r>
              <a:rPr lang="en-GB" dirty="0"/>
              <a:t>, </a:t>
            </a:r>
            <a:r>
              <a:rPr lang="en-GB" i="1" dirty="0" err="1">
                <a:solidFill>
                  <a:srgbClr val="00B05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PlasmaCumtrapz</a:t>
            </a:r>
            <a:r>
              <a:rPr lang="en-GB" dirty="0"/>
              <a:t>, etc. relate to specific terms in the UPPE?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Extracting temporal/spectral phase information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Breakdown in </a:t>
            </a:r>
            <a:r>
              <a:rPr lang="en-GB" dirty="0" err="1"/>
              <a:t>PlasmaScalar</a:t>
            </a:r>
            <a:r>
              <a:rPr lang="en-GB" dirty="0"/>
              <a:t>! (</a:t>
            </a:r>
            <a:r>
              <a:rPr lang="en-GB" dirty="0" err="1"/>
              <a:t>CSpline</a:t>
            </a:r>
            <a:r>
              <a:rPr lang="en-GB" dirty="0"/>
              <a:t> </a:t>
            </a:r>
            <a:r>
              <a:rPr lang="en-GB" dirty="0" err="1"/>
              <a:t>DomainError</a:t>
            </a:r>
            <a:r>
              <a:rPr lang="en-GB" dirty="0"/>
              <a:t> in </a:t>
            </a:r>
            <a:r>
              <a:rPr lang="en-GB" dirty="0" err="1"/>
              <a:t>PlasmaCumtrapz</a:t>
            </a:r>
            <a:r>
              <a:rPr lang="en-GB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	</a:t>
            </a:r>
            <a:r>
              <a:rPr lang="en-GB" b="1" dirty="0"/>
              <a:t>Note: potential fix using ADK ionisation instead of PPT?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Spatial grids with z&lt;0?</a:t>
            </a:r>
          </a:p>
        </p:txBody>
      </p:sp>
    </p:spTree>
    <p:extLst>
      <p:ext uri="{BB962C8B-B14F-4D97-AF65-F5344CB8AC3E}">
        <p14:creationId xmlns:p14="http://schemas.microsoft.com/office/powerpoint/2010/main" val="69233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15D3AEC-23EC-C034-7EDD-B7D84117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831120"/>
            <a:ext cx="8035839" cy="6026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5568-A57D-6E77-7D86-AE9BE5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5E23-93B2-6FBE-B933-4F3D26B7063E}"/>
              </a:ext>
            </a:extLst>
          </p:cNvPr>
          <p:cNvSpPr txBox="1"/>
          <p:nvPr/>
        </p:nvSpPr>
        <p:spPr>
          <a:xfrm>
            <a:off x="838200" y="1501715"/>
            <a:ext cx="3985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IR spectrum calculated from FROG largely agrees with IR spectrum measured by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shape of the spectra also agree with the simulated IR spectrum (grey)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However, the measured spectra are centred around 730nm, not 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Set the central wavelength to 730nm in the simulations?</a:t>
            </a:r>
          </a:p>
        </p:txBody>
      </p:sp>
    </p:spTree>
    <p:extLst>
      <p:ext uri="{BB962C8B-B14F-4D97-AF65-F5344CB8AC3E}">
        <p14:creationId xmlns:p14="http://schemas.microsoft.com/office/powerpoint/2010/main" val="138939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8895F115-4398-F684-8670-592E32A4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6" y="1139825"/>
            <a:ext cx="3953133" cy="535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0B81-ED43-1CCB-8B12-8C8658FB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748-6A57-A2AF-8B3B-5C8CE454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1825"/>
            <a:ext cx="4862804" cy="4591050"/>
          </a:xfrm>
        </p:spPr>
        <p:txBody>
          <a:bodyPr>
            <a:normAutofit/>
          </a:bodyPr>
          <a:lstStyle/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spatiotemporal evolution shows leading-edge self-steepening in UV and trailing-edge in IR</a:t>
            </a:r>
          </a:p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Removing ionisation suppresses self-steepening and elongates pulse</a:t>
            </a:r>
          </a:p>
          <a:p>
            <a:r>
              <a:rPr lang="en-GB" sz="2400" dirty="0"/>
              <a:t>Parameters: 300</a:t>
            </a:r>
            <a:r>
              <a:rPr lang="el-GR" sz="2400" dirty="0"/>
              <a:t>μ</a:t>
            </a:r>
            <a:r>
              <a:rPr lang="en-GB" sz="2400" dirty="0"/>
              <a:t>J IR pulse centred on 750nm incident on Neon cell with 9.0bar central pressure</a:t>
            </a:r>
          </a:p>
          <a:p>
            <a:endParaRPr lang="en-GB" sz="2400" dirty="0"/>
          </a:p>
          <a:p>
            <a:r>
              <a:rPr lang="en-GB" sz="2400" dirty="0"/>
              <a:t>This case was simulated, comparing the ionised and non-ionised case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AE0C-481D-99C2-82EF-9D05A31CC271}"/>
              </a:ext>
            </a:extLst>
          </p:cNvPr>
          <p:cNvSpPr txBox="1"/>
          <p:nvPr/>
        </p:nvSpPr>
        <p:spPr>
          <a:xfrm>
            <a:off x="10788016" y="1942818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B23A-F0E8-F079-DE0D-601C1ED192AA}"/>
              </a:ext>
            </a:extLst>
          </p:cNvPr>
          <p:cNvSpPr txBox="1"/>
          <p:nvPr/>
        </p:nvSpPr>
        <p:spPr>
          <a:xfrm>
            <a:off x="10788016" y="363168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1A599-F63A-B8FA-E336-80AF36FED190}"/>
              </a:ext>
            </a:extLst>
          </p:cNvPr>
          <p:cNvSpPr txBox="1"/>
          <p:nvPr/>
        </p:nvSpPr>
        <p:spPr>
          <a:xfrm>
            <a:off x="10788016" y="53989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2BDB9-1B6E-B254-A020-A0E20C9BD6ED}"/>
              </a:ext>
            </a:extLst>
          </p:cNvPr>
          <p:cNvSpPr txBox="1"/>
          <p:nvPr/>
        </p:nvSpPr>
        <p:spPr>
          <a:xfrm>
            <a:off x="8014996" y="6400799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18242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168C7B0-A41F-ED46-53D1-7CC69D7C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4" y="1483858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2B864-D35C-C463-46A1-A89FABA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pic>
        <p:nvPicPr>
          <p:cNvPr id="5" name="Picture 4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5C1E901-3854-F6BF-7F96-A8F3D3A1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8" y="1483858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263AB-7BFA-15D8-7667-D300A9C3A3AA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pic>
        <p:nvPicPr>
          <p:cNvPr id="4" name="Picture 3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8D2F3A4A-8234-91BC-88AD-ECA45E0A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62" y="1483858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B7C620CF-14FC-4EEA-1AD5-C46E86A53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3" y="1479193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ED7E0-5165-EC80-863F-DC31A3CFF143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90250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75831A2-D27C-65D9-3B2B-112BBFDD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515246"/>
            <a:ext cx="6077944" cy="45584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34E50C-3D76-0D16-2712-31D2928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206F-6FE0-6930-AC93-0CB1CDB7A55B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7BE23-7F73-7E1E-153F-98C209E79BE2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999634DE-C9A5-49FD-F1C7-3FC1DCC6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5" y="1317647"/>
            <a:ext cx="6437389" cy="4828042"/>
          </a:xfrm>
          <a:prstGeom prst="rect">
            <a:avLst/>
          </a:prstGeom>
        </p:spPr>
      </p:pic>
      <p:pic>
        <p:nvPicPr>
          <p:cNvPr id="3" name="Picture 2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D82D07F-AFD1-930F-00CC-4841BB185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6" y="1389631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111442B0-0D6A-2168-3978-B610BAE6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38963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A0C1-3272-071C-1CEB-86F55A2A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7" name="Content Placeholder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A4EAE147-619E-14B2-76EC-86741D226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411246"/>
            <a:ext cx="6168421" cy="46263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40746-190E-8F00-478D-E19803296306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CCA4-C340-1026-F2FA-07C55933B0C9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52543CE-007D-75A4-C62C-99D0E78F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1261398"/>
            <a:ext cx="6568018" cy="4926014"/>
          </a:xfrm>
          <a:prstGeom prst="rect">
            <a:avLst/>
          </a:prstGeom>
        </p:spPr>
      </p:pic>
      <p:pic>
        <p:nvPicPr>
          <p:cNvPr id="6" name="Picture 5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70872B44-F85A-75BC-DF23-1101A461A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359370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E43E138-2983-725F-A5FB-903D75C6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66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018FA1AC-8A57-600A-F4CF-0BA7319D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90" y="1365016"/>
            <a:ext cx="6437389" cy="4828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599EB0-741B-AF66-5A03-6E14D83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9068831-8762-1913-0203-0AE48729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16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D066-9860-859E-B8F6-27C8546E8218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EB52-009E-A3C5-8F34-28351F7B71B0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3" name="Picture 2" descr="A graph of a pulse&#10;&#10;Description automatically generated">
            <a:extLst>
              <a:ext uri="{FF2B5EF4-FFF2-40B4-BE49-F238E27FC236}">
                <a16:creationId xmlns:a16="http://schemas.microsoft.com/office/drawing/2014/main" id="{86F47009-7B59-D19F-9E4B-E4314011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89" y="1377324"/>
            <a:ext cx="6437389" cy="4828042"/>
          </a:xfrm>
          <a:prstGeom prst="rect">
            <a:avLst/>
          </a:prstGeom>
        </p:spPr>
      </p:pic>
      <p:pic>
        <p:nvPicPr>
          <p:cNvPr id="7" name="Picture 6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B363CD1A-B05B-EC3B-3591-9F77DB196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50" y="1363728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1838-5AC6-00AA-A822-81DA4DF4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30854B3-D37C-7378-F8D1-12D4F12BB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625543" cy="4247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6240-2093-7EC3-CC1D-7352E0CAAFDB}"/>
              </a:ext>
            </a:extLst>
          </p:cNvPr>
          <p:cNvSpPr txBox="1"/>
          <p:nvPr/>
        </p:nvSpPr>
        <p:spPr>
          <a:xfrm>
            <a:off x="979716" y="1968560"/>
            <a:ext cx="4450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Simulations show very clear trailing-edge self-steepening in the IR pulse and the UV pulse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Turning off ionisation mostly suppresses this effect and increases the pulse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The simulations could not reproduce the core features of </a:t>
            </a:r>
            <a:r>
              <a:rPr lang="en-GB" sz="2400" dirty="0">
                <a:solidFill>
                  <a:srgbClr val="002060"/>
                </a:solidFill>
              </a:rPr>
              <a:t>Reiter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i="1" dirty="0">
                <a:solidFill>
                  <a:srgbClr val="002060"/>
                </a:solidFill>
              </a:rPr>
              <a:t>Is there something fundamentally wrong with the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EF142-459D-D519-0E20-FEBD68C0B436}"/>
              </a:ext>
            </a:extLst>
          </p:cNvPr>
          <p:cNvSpPr txBox="1"/>
          <p:nvPr/>
        </p:nvSpPr>
        <p:spPr>
          <a:xfrm>
            <a:off x="7809722" y="6123543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 (UV; with ionisation)</a:t>
            </a:r>
          </a:p>
        </p:txBody>
      </p:sp>
    </p:spTree>
    <p:extLst>
      <p:ext uri="{BB962C8B-B14F-4D97-AF65-F5344CB8AC3E}">
        <p14:creationId xmlns:p14="http://schemas.microsoft.com/office/powerpoint/2010/main" val="8585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C59A-AF0C-A6D5-20A6-40D814DA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Testing the COMSOL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6FD1-C1A6-C621-A646-1AFE56BC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Problems with grid!!</a:t>
            </a:r>
          </a:p>
        </p:txBody>
      </p:sp>
    </p:spTree>
    <p:extLst>
      <p:ext uri="{BB962C8B-B14F-4D97-AF65-F5344CB8AC3E}">
        <p14:creationId xmlns:p14="http://schemas.microsoft.com/office/powerpoint/2010/main" val="49902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319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THG Simulations</vt:lpstr>
      <vt:lpstr>Comparison of spectra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Testing the COMSOL simulations</vt:lpstr>
      <vt:lpstr>List items for discussion with Chris (Luna)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11</cp:revision>
  <dcterms:created xsi:type="dcterms:W3CDTF">2023-08-09T18:43:37Z</dcterms:created>
  <dcterms:modified xsi:type="dcterms:W3CDTF">2023-08-11T06:19:27Z</dcterms:modified>
</cp:coreProperties>
</file>